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6"/>
  </p:notesMasterIdLst>
  <p:handoutMasterIdLst>
    <p:handoutMasterId r:id="rId7"/>
  </p:handoutMasterIdLst>
  <p:sldIdLst>
    <p:sldId id="283" r:id="rId3"/>
    <p:sldId id="260" r:id="rId4"/>
    <p:sldId id="284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09" autoAdjust="0"/>
    <p:restoredTop sz="94660"/>
  </p:normalViewPr>
  <p:slideViewPr>
    <p:cSldViewPr>
      <p:cViewPr>
        <p:scale>
          <a:sx n="66" d="100"/>
          <a:sy n="66" d="100"/>
        </p:scale>
        <p:origin x="-1398" y="-10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744" y="-78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29FEB-7F25-4273-A3BF-88E78E6753B9}" type="datetimeFigureOut">
              <a:rPr lang="en-US" smtClean="0"/>
              <a:pPr/>
              <a:t>10/17/2014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C7DBC-1BD9-4D16-8B35-A8E10E562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9" tIns="45710" rIns="91419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4CB830B-AAAE-43AF-9F82-8941F684C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2813"/>
            <a:fld id="{26EFB1E7-ED3A-45AF-8C77-7A5F0A5C73BD}" type="slidenum">
              <a:rPr lang="en-US" smtClean="0"/>
              <a:pPr defTabSz="912813"/>
              <a:t>1</a:t>
            </a:fld>
            <a:endParaRPr lang="en-US" dirty="0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600" dirty="0" smtClean="0"/>
              <a:t>Introduce self.</a:t>
            </a:r>
          </a:p>
          <a:p>
            <a:pPr eaLnBrk="1" hangingPunct="1"/>
            <a:endParaRPr lang="en-US" sz="1600" dirty="0" smtClean="0"/>
          </a:p>
          <a:p>
            <a:pPr eaLnBrk="1" hangingPunct="1"/>
            <a:r>
              <a:rPr lang="en-US" sz="1600" dirty="0" smtClean="0"/>
              <a:t>Thank you for the opportunity to talk to you today about Low Water Reference Plane.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1336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304800"/>
            <a:ext cx="624840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FB47E-7AFC-4A84-A40F-65EE11846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81422-6B30-4F79-ADBF-10447425B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2AB84-AF5E-4A1F-9EB2-F57D876DE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2A00E-00BD-4663-837C-AED587AE5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444B5-6EC2-42B1-BCEE-7AD18F241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3D81A-BC53-4C89-995B-7E668160D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B50D-DC99-473E-A0FD-8F30E21D95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29832-3B0B-4EEB-BDFC-78E140627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AEEA7-A23D-4C9B-A1AB-C949131E4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FED15-4CB7-4239-88F2-3E2EDA3D3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20929-E565-412F-A78F-396C14D14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Relationship Id="rId22" Type="http://schemas.openxmlformats.org/officeDocument/2006/relationships/image" Target="../media/image10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7"/>
          <p:cNvGrpSpPr>
            <a:grpSpLocks/>
          </p:cNvGrpSpPr>
          <p:nvPr userDrawn="1"/>
        </p:nvGrpSpPr>
        <p:grpSpPr bwMode="auto">
          <a:xfrm>
            <a:off x="0" y="0"/>
            <a:ext cx="9144000" cy="6861175"/>
            <a:chOff x="0" y="0"/>
            <a:chExt cx="5760" cy="4322"/>
          </a:xfrm>
        </p:grpSpPr>
        <p:pic>
          <p:nvPicPr>
            <p:cNvPr id="1044" name="Picture 23" descr="ppt_camo_bkgrnd-03"/>
            <p:cNvPicPr>
              <a:picLocks noChangeAspect="1" noChangeArrowheads="1"/>
            </p:cNvPicPr>
            <p:nvPr userDrawn="1"/>
          </p:nvPicPr>
          <p:blipFill>
            <a:blip r:embed="rId13" cstate="screen"/>
            <a:srcRect/>
            <a:stretch>
              <a:fillRect/>
            </a:stretch>
          </p:blipFill>
          <p:spPr bwMode="auto">
            <a:xfrm>
              <a:off x="0" y="0"/>
              <a:ext cx="5760" cy="43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5" name="Picture 21" descr="white_curve"/>
            <p:cNvPicPr>
              <a:picLocks noChangeAspect="1" noChangeArrowheads="1"/>
            </p:cNvPicPr>
            <p:nvPr userDrawn="1"/>
          </p:nvPicPr>
          <p:blipFill>
            <a:blip r:embed="rId14" cstate="screen"/>
            <a:srcRect/>
            <a:stretch>
              <a:fillRect/>
            </a:stretch>
          </p:blipFill>
          <p:spPr bwMode="auto">
            <a:xfrm>
              <a:off x="2502" y="990"/>
              <a:ext cx="3258" cy="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7" name="Picture 8" descr="USACE_logo"/>
          <p:cNvPicPr>
            <a:picLocks noChangeAspect="1" noChangeArrowheads="1"/>
          </p:cNvPicPr>
          <p:nvPr userDrawn="1"/>
        </p:nvPicPr>
        <p:blipFill>
          <a:blip r:embed="rId15" cstate="screen"/>
          <a:srcRect/>
          <a:stretch>
            <a:fillRect/>
          </a:stretch>
        </p:blipFill>
        <p:spPr bwMode="auto">
          <a:xfrm>
            <a:off x="244475" y="5141913"/>
            <a:ext cx="137160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5343525" y="3352800"/>
            <a:ext cx="3810000" cy="0"/>
          </a:xfrm>
          <a:prstGeom prst="line">
            <a:avLst/>
          </a:prstGeom>
          <a:noFill/>
          <a:ln w="635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304800"/>
            <a:ext cx="6324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PRESENTATION TITLE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52400" y="6156325"/>
            <a:ext cx="35972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/>
              <a:t>US Army Corps of Engineers</a:t>
            </a:r>
          </a:p>
          <a:p>
            <a:pPr>
              <a:defRPr/>
            </a:pPr>
            <a:r>
              <a:rPr lang="en-US" b="1"/>
              <a:t>BUILDING STRONG</a:t>
            </a:r>
            <a:r>
              <a:rPr lang="en-US" sz="1400" b="1" baseline="-25000"/>
              <a:t>®</a:t>
            </a:r>
          </a:p>
        </p:txBody>
      </p:sp>
      <p:sp>
        <p:nvSpPr>
          <p:cNvPr id="1059" name="Oval 35"/>
          <p:cNvSpPr>
            <a:spLocks noChangeArrowheads="1"/>
          </p:cNvSpPr>
          <p:nvPr userDrawn="1"/>
        </p:nvSpPr>
        <p:spPr bwMode="auto">
          <a:xfrm rot="3266737">
            <a:off x="5072063" y="704850"/>
            <a:ext cx="3048000" cy="4876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36" descr="test"/>
          <p:cNvPicPr preferRelativeResize="0">
            <a:picLocks noChangeAspect="1" noChangeArrowheads="1"/>
          </p:cNvPicPr>
          <p:nvPr userDrawn="1"/>
        </p:nvPicPr>
        <p:blipFill>
          <a:blip r:embed="rId16" cstate="screen">
            <a:clrChange>
              <a:clrFrom>
                <a:srgbClr val="FCFAFB"/>
              </a:clrFrom>
              <a:clrTo>
                <a:srgbClr val="FCFA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0225" y="695325"/>
            <a:ext cx="610235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8"/>
          <p:cNvGrpSpPr>
            <a:grpSpLocks/>
          </p:cNvGrpSpPr>
          <p:nvPr userDrawn="1"/>
        </p:nvGrpSpPr>
        <p:grpSpPr bwMode="auto">
          <a:xfrm>
            <a:off x="4800600" y="2752725"/>
            <a:ext cx="1063625" cy="1600200"/>
            <a:chOff x="4464" y="432"/>
            <a:chExt cx="3840" cy="5775"/>
          </a:xfrm>
        </p:grpSpPr>
        <p:sp>
          <p:nvSpPr>
            <p:cNvPr id="1063" name="Rectangle 39"/>
            <p:cNvSpPr>
              <a:spLocks noChangeArrowheads="1"/>
            </p:cNvSpPr>
            <p:nvPr/>
          </p:nvSpPr>
          <p:spPr bwMode="auto">
            <a:xfrm>
              <a:off x="4894" y="862"/>
              <a:ext cx="3026" cy="489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3" name="Picture 40" descr="MVS Aerial 2 "/>
            <p:cNvPicPr preferRelativeResize="0">
              <a:picLocks noChangeAspect="1" noChangeArrowheads="1"/>
            </p:cNvPicPr>
            <p:nvPr/>
          </p:nvPicPr>
          <p:blipFill>
            <a:blip r:embed="rId17" cstate="screen">
              <a:clrChange>
                <a:clrFrom>
                  <a:srgbClr val="FAF6F7"/>
                </a:clrFrom>
                <a:clrTo>
                  <a:srgbClr val="FAF6F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64" y="432"/>
              <a:ext cx="3840" cy="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4" name="Picture 41" descr="MVK foggybridges"/>
          <p:cNvPicPr preferRelativeResize="0">
            <a:picLocks noChangeAspect="1" noChangeArrowheads="1"/>
          </p:cNvPicPr>
          <p:nvPr userDrawn="1"/>
        </p:nvPicPr>
        <p:blipFill>
          <a:blip r:embed="rId18" cstate="screen">
            <a:clrChange>
              <a:clrFrom>
                <a:srgbClr val="F7F3F4"/>
              </a:clrFrom>
              <a:clrTo>
                <a:srgbClr val="F7F3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4352925"/>
            <a:ext cx="17526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42" descr="MVP Saint Anthony Falls 3"/>
          <p:cNvPicPr preferRelativeResize="0">
            <a:picLocks noChangeAspect="1" noChangeArrowheads="1"/>
          </p:cNvPicPr>
          <p:nvPr userDrawn="1"/>
        </p:nvPicPr>
        <p:blipFill>
          <a:blip r:embed="rId19" cstate="screen">
            <a:clrChange>
              <a:clrFrom>
                <a:srgbClr val="FEFAFB"/>
              </a:clrFrom>
              <a:clrTo>
                <a:srgbClr val="FEFA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143000"/>
            <a:ext cx="16002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6" name="Group 43"/>
          <p:cNvGrpSpPr>
            <a:grpSpLocks/>
          </p:cNvGrpSpPr>
          <p:nvPr userDrawn="1"/>
        </p:nvGrpSpPr>
        <p:grpSpPr bwMode="auto">
          <a:xfrm>
            <a:off x="4572000" y="5410200"/>
            <a:ext cx="2286000" cy="1169988"/>
            <a:chOff x="-6192" y="1728"/>
            <a:chExt cx="4512" cy="3008"/>
          </a:xfrm>
        </p:grpSpPr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-5857" y="2161"/>
              <a:ext cx="3986" cy="23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41" name="Picture 45" descr="MVM Memphis aerial w-barge"/>
            <p:cNvPicPr preferRelativeResize="0">
              <a:picLocks noChangeAspect="1" noChangeArrowheads="1"/>
            </p:cNvPicPr>
            <p:nvPr/>
          </p:nvPicPr>
          <p:blipFill>
            <a:blip r:embed="rId20" cstate="screen">
              <a:clrChange>
                <a:clrFrom>
                  <a:srgbClr val="FEFAF9"/>
                </a:clrFrom>
                <a:clrTo>
                  <a:srgbClr val="FEFA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6192" y="1728"/>
              <a:ext cx="4512" cy="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7" name="Picture 46" descr="MVR Clock Tower"/>
          <p:cNvPicPr preferRelativeResize="0">
            <a:picLocks noChangeAspect="1" noChangeArrowheads="1"/>
          </p:cNvPicPr>
          <p:nvPr userDrawn="1"/>
        </p:nvPicPr>
        <p:blipFill>
          <a:blip r:embed="rId21" cstate="screen">
            <a:clrChange>
              <a:clrFrom>
                <a:srgbClr val="FDF9FA"/>
              </a:clrFrom>
              <a:clrTo>
                <a:srgbClr val="FDF9F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43800" y="2514600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8" name="Picture 47" descr="New Orleans superdome"/>
          <p:cNvPicPr preferRelativeResize="0">
            <a:picLocks noChangeAspect="1" noChangeArrowheads="1"/>
          </p:cNvPicPr>
          <p:nvPr userDrawn="1"/>
        </p:nvPicPr>
        <p:blipFill>
          <a:blip r:embed="rId22" cstate="screen">
            <a:clrChange>
              <a:clrFrom>
                <a:srgbClr val="FEFAFB"/>
              </a:clrFrom>
              <a:clrTo>
                <a:srgbClr val="FEFA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0400" y="5105400"/>
            <a:ext cx="16764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1" name="Arc 37"/>
          <p:cNvSpPr>
            <a:spLocks/>
          </p:cNvSpPr>
          <p:nvPr userDrawn="1"/>
        </p:nvSpPr>
        <p:spPr bwMode="auto">
          <a:xfrm rot="16200000">
            <a:off x="3114675" y="819150"/>
            <a:ext cx="6096000" cy="6019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ppt_camo_bkgrnd-02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16B63D1E-2471-4436-B62E-CCE4DACA3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8" descr="USACE_logo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8004175" y="5638800"/>
            <a:ext cx="75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9"/>
          <p:cNvSpPr txBox="1">
            <a:spLocks noChangeArrowheads="1"/>
          </p:cNvSpPr>
          <p:nvPr userDrawn="1"/>
        </p:nvSpPr>
        <p:spPr bwMode="auto">
          <a:xfrm>
            <a:off x="6223000" y="6340475"/>
            <a:ext cx="26066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en-US" sz="1400" b="1"/>
              <a:t>BUILDING STRONG</a:t>
            </a:r>
            <a:r>
              <a:rPr lang="en-US" sz="1400" b="1" baseline="-25000"/>
              <a:t>®</a:t>
            </a:r>
          </a:p>
        </p:txBody>
      </p:sp>
      <p:sp>
        <p:nvSpPr>
          <p:cNvPr id="3082" name="Line 10"/>
          <p:cNvSpPr>
            <a:spLocks noChangeShapeType="1"/>
          </p:cNvSpPr>
          <p:nvPr userDrawn="1"/>
        </p:nvSpPr>
        <p:spPr bwMode="auto">
          <a:xfrm flipH="1">
            <a:off x="457200" y="62484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533400"/>
            <a:ext cx="7772400" cy="2133600"/>
          </a:xfrm>
        </p:spPr>
        <p:txBody>
          <a:bodyPr/>
          <a:lstStyle/>
          <a:p>
            <a:r>
              <a:rPr lang="en-US" dirty="0" smtClean="0"/>
              <a:t>St. Louis District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Biological </a:t>
            </a:r>
            <a:r>
              <a:rPr lang="en-US" dirty="0" smtClean="0"/>
              <a:t>Opinion</a:t>
            </a:r>
            <a:br>
              <a:rPr lang="en-US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RRAT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FY 14 RRAT– Biological Opinion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4724400" y="762000"/>
            <a:ext cx="3810000" cy="2286000"/>
          </a:xfrm>
        </p:spPr>
        <p:txBody>
          <a:bodyPr/>
          <a:lstStyle/>
          <a:p>
            <a:pPr lvl="2">
              <a:buNone/>
            </a:pPr>
            <a:endParaRPr lang="en-US" sz="1400" dirty="0" smtClean="0"/>
          </a:p>
          <a:p>
            <a:pPr lvl="2">
              <a:buFont typeface="Arial" pitchFamily="34" charset="0"/>
              <a:buChar char="•"/>
            </a:pPr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867400" y="762000"/>
            <a:ext cx="3124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SCED – 3 phases of construction, final phase awarded in FY14.  First two phases complete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Increase flow down Establishment Chute RM 132</a:t>
            </a:r>
            <a:endParaRPr lang="en-US" dirty="0" smtClean="0"/>
          </a:p>
          <a:p>
            <a:endParaRPr lang="en-US" sz="2000" dirty="0"/>
          </a:p>
        </p:txBody>
      </p:sp>
      <p:pic>
        <p:nvPicPr>
          <p:cNvPr id="2050" name="Picture 2" descr="F:\Recovered Work Data\Hydraulics PM\E-Action\2014\Presentations_Rodgers\SCED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762000"/>
            <a:ext cx="5715000" cy="2819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cxnSp>
        <p:nvCxnSpPr>
          <p:cNvPr id="12" name="Straight Arrow Connector 11"/>
          <p:cNvCxnSpPr/>
          <p:nvPr/>
        </p:nvCxnSpPr>
        <p:spPr>
          <a:xfrm flipH="1">
            <a:off x="3276600" y="990600"/>
            <a:ext cx="2514600" cy="99060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52400" y="3764101"/>
            <a:ext cx="3962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FY13 efforts include flexible Dredge Pipe – </a:t>
            </a:r>
            <a:r>
              <a:rPr lang="en-US" sz="2000" dirty="0" err="1" smtClean="0"/>
              <a:t>Manskers</a:t>
            </a:r>
            <a:r>
              <a:rPr lang="en-US" sz="2000" dirty="0" smtClean="0"/>
              <a:t> RM 104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Created an ephemeral island with 400,000 cy of dredge material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Identifying FY14 sites for island development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FY14 efforts were not executed due to high water</a:t>
            </a:r>
            <a:endParaRPr lang="en-US" dirty="0" smtClean="0"/>
          </a:p>
          <a:p>
            <a:endParaRPr lang="en-US" sz="2000" dirty="0"/>
          </a:p>
        </p:txBody>
      </p:sp>
      <p:pic>
        <p:nvPicPr>
          <p:cNvPr id="1029" name="Picture 5" descr="P:\BiOp &amp; Avoid Minimize Programs\Flex Pipe\2013 Mile 104 Chevron pilot project\DSC_045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114800" y="3505200"/>
            <a:ext cx="5003007" cy="3335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2" descr="C:\Users\b3edhmtr\Documents\Hydraulics PM\Deep Dive\IMG_00000012 (3)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04800" y="533400"/>
            <a:ext cx="8610600" cy="28591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76200" y="0"/>
            <a:ext cx="906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Bi-Op Flexible Dredge Pipe and Spill Barge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505200"/>
            <a:ext cx="342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2,400 feet of flexible dredge pipe purchased in early 2000’s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Flexible dredge spill barge “Thomas George” completed in FY14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Create ephemeral islands with dredge spoil to enhance environmental diversity</a:t>
            </a:r>
          </a:p>
        </p:txBody>
      </p:sp>
      <p:pic>
        <p:nvPicPr>
          <p:cNvPr id="27650" name="Picture 2" descr="C:\Users\b3edhmtr\Documents\Hydraulics PM\Deep Dive\Mile 270 UMR lillypads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419600" y="3429000"/>
            <a:ext cx="4514198" cy="29718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9144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River Mile 221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3657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River Mile 270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F829D8-FC40-4FC2-875C-CDE1933CE01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5481</TotalTime>
  <Words>141</Words>
  <Application>Microsoft Office PowerPoint</Application>
  <PresentationFormat>On-screen Show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Default Design</vt:lpstr>
      <vt:lpstr>Custom Design</vt:lpstr>
      <vt:lpstr>St. Louis District  Biological Opinion   RRAT</vt:lpstr>
      <vt:lpstr>FY 14 RRAT– Biological Opinion</vt:lpstr>
      <vt:lpstr>Slide 3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b6imemb6</dc:creator>
  <cp:lastModifiedBy>B3ECHIHN</cp:lastModifiedBy>
  <cp:revision>172</cp:revision>
  <dcterms:created xsi:type="dcterms:W3CDTF">2009-05-21T17:19:18Z</dcterms:created>
  <dcterms:modified xsi:type="dcterms:W3CDTF">2014-10-17T14:03:42Z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000800d041000000000001024120</vt:lpwstr>
  </property>
</Properties>
</file>